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318" r:id="rId5"/>
    <p:sldId id="355" r:id="rId6"/>
    <p:sldId id="356" r:id="rId7"/>
    <p:sldId id="367" r:id="rId8"/>
    <p:sldId id="368" r:id="rId9"/>
    <p:sldId id="401" r:id="rId10"/>
    <p:sldId id="402" r:id="rId11"/>
    <p:sldId id="398" r:id="rId12"/>
    <p:sldId id="399" r:id="rId13"/>
    <p:sldId id="357" r:id="rId14"/>
    <p:sldId id="358" r:id="rId15"/>
    <p:sldId id="408" r:id="rId16"/>
    <p:sldId id="369" r:id="rId17"/>
    <p:sldId id="409" r:id="rId18"/>
    <p:sldId id="405" r:id="rId19"/>
    <p:sldId id="406" r:id="rId20"/>
    <p:sldId id="359" r:id="rId21"/>
    <p:sldId id="404" r:id="rId22"/>
  </p:sldIdLst>
  <p:sldSz cx="9144000" cy="6858000" type="letter"/>
  <p:notesSz cx="7004050" cy="92233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6291" autoAdjust="0"/>
  </p:normalViewPr>
  <p:slideViewPr>
    <p:cSldViewPr>
      <p:cViewPr varScale="1">
        <p:scale>
          <a:sx n="64" d="100"/>
          <a:sy n="64" d="100"/>
        </p:scale>
        <p:origin x="666" y="33"/>
      </p:cViewPr>
      <p:guideLst>
        <p:guide orient="horz" pos="1056"/>
        <p:guide pos="336"/>
      </p:guideLst>
    </p:cSldViewPr>
  </p:slideViewPr>
  <p:outlineViewPr>
    <p:cViewPr>
      <p:scale>
        <a:sx n="33" d="100"/>
        <a:sy n="33" d="100"/>
      </p:scale>
      <p:origin x="48" y="7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4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884321DC-BA89-41D7-AF4D-D538709FFA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627DFB60-B0DC-4B32-9604-2E77E8C5B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75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D4B58256-6E2D-4022-A71D-93D086043D58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4"/>
            <a:ext cx="5603240" cy="4150518"/>
          </a:xfrm>
          <a:prstGeom prst="rect">
            <a:avLst/>
          </a:prstGeom>
        </p:spPr>
        <p:txBody>
          <a:bodyPr vert="horz" lIns="92400" tIns="46200" rIns="92400" bIns="462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28F3348B-0BEB-4303-8772-4BE38EF86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4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219075"/>
            <a:ext cx="6416675" cy="4813300"/>
          </a:xfrm>
          <a:ln/>
        </p:spPr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mileage cannot be paid on school orders through AROWS</a:t>
            </a:r>
          </a:p>
        </p:txBody>
      </p:sp>
    </p:spTree>
    <p:extLst>
      <p:ext uri="{BB962C8B-B14F-4D97-AF65-F5344CB8AC3E}">
        <p14:creationId xmlns:p14="http://schemas.microsoft.com/office/powerpoint/2010/main" val="40514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4038600"/>
            <a:ext cx="2268537" cy="219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495800"/>
            <a:ext cx="5257800" cy="1752600"/>
          </a:xfrm>
        </p:spPr>
        <p:txBody>
          <a:bodyPr anchor="ctr"/>
          <a:lstStyle>
            <a:lvl1pPr marL="187325" indent="0">
              <a:buFont typeface="Gill Sans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0650" y="152400"/>
            <a:ext cx="1857375" cy="581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52400"/>
            <a:ext cx="5424487" cy="581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066800"/>
            <a:ext cx="360203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603625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6575425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066800"/>
            <a:ext cx="7358062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268288" y="839788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68288" y="6367463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2268538" y="6475413"/>
            <a:ext cx="460692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28575" defTabSz="642938">
              <a:spcBef>
                <a:spcPts val="838"/>
              </a:spcBef>
            </a:pPr>
            <a:r>
              <a:rPr lang="en-US" sz="1400" b="1" i="1">
                <a:solidFill>
                  <a:schemeClr val="tx1"/>
                </a:solidFill>
                <a:latin typeface="Arial Unicode MS" pitchFamily="34" charset="-128"/>
                <a:sym typeface="Century Schoolbook" pitchFamily="18" charset="0"/>
              </a:rPr>
              <a:t>Guarding America - Defending Freedom</a:t>
            </a:r>
          </a:p>
        </p:txBody>
      </p:sp>
      <p:pic>
        <p:nvPicPr>
          <p:cNvPr id="2057" name="Picture 9" descr="ANGlogoblue(embossed)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371600" cy="539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2pPr>
      <a:lvl3pPr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3pPr>
      <a:lvl4pPr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4pPr>
      <a:lvl5pPr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Unicode MS" pitchFamily="34" charset="-128"/>
          <a:sym typeface="Gill Sans" charset="0"/>
        </a:defRPr>
      </a:lvl9pPr>
    </p:titleStyle>
    <p:bodyStyle>
      <a:lvl1pPr marL="58896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00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2pPr>
      <a:lvl3pPr marL="1214438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3pPr>
      <a:lvl4pPr marL="1527175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4pPr>
      <a:lvl5pPr marL="183991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5pPr>
      <a:lvl6pPr marL="229711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6pPr>
      <a:lvl7pPr marL="275431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7pPr>
      <a:lvl8pPr marL="321151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8pPr>
      <a:lvl9pPr marL="3668713" indent="-401638" algn="l" defTabSz="642938" rtl="0" eaLnBrk="1" fontAlgn="base" hangingPunct="1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5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ANG BUDGET COURSE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WORKDAY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3" y="1349375"/>
            <a:ext cx="3537202" cy="489902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029200"/>
          </a:xfrm>
        </p:spPr>
        <p:txBody>
          <a:bodyPr/>
          <a:lstStyle/>
          <a:p>
            <a:r>
              <a:rPr lang="en-US" b="1" dirty="0" smtClean="0"/>
              <a:t>Regularly Scheduled Drill (RSD)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Title 32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AFSC/OJT/ancillary/readiness training, physicals, PT, etc.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4hr period (max 2/day, 48/FY)</a:t>
            </a:r>
          </a:p>
          <a:p>
            <a:pPr marL="500062" lvl="1" indent="0">
              <a:buNone/>
            </a:pPr>
            <a:endParaRPr lang="en-US" sz="800" b="1" dirty="0" smtClean="0"/>
          </a:p>
          <a:p>
            <a:pPr lvl="1"/>
            <a:r>
              <a:rPr lang="en-US" b="1" dirty="0" smtClean="0"/>
              <a:t>May be combined with AFTPs</a:t>
            </a:r>
            <a:endParaRPr lang="en-US" sz="800" b="1" dirty="0" smtClean="0"/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EQT for pay and points or points only 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Pre approval required for Rescheduled Drill (RD)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Paid through AROWS – Inactive Duty</a:t>
            </a:r>
          </a:p>
          <a:p>
            <a:pPr marL="812800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1843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Duty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4419600"/>
          </a:xfrm>
        </p:spPr>
        <p:txBody>
          <a:bodyPr/>
          <a:lstStyle/>
          <a:p>
            <a:r>
              <a:rPr lang="en-US" b="1" dirty="0" smtClean="0"/>
              <a:t>Additional Training Period (ATP)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Cannot exceed a total of 84 periods of ATPs, RMPs, and AFTPs per FY.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Formally know as Proficiency </a:t>
            </a:r>
            <a:r>
              <a:rPr lang="en-US" b="1" dirty="0"/>
              <a:t>Training (</a:t>
            </a:r>
            <a:r>
              <a:rPr lang="en-US" b="1" dirty="0" smtClean="0"/>
              <a:t>PT)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Title 32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Achieve/maintain proficiency in </a:t>
            </a:r>
            <a:r>
              <a:rPr lang="en-US" b="1" dirty="0" smtClean="0"/>
              <a:t>AFSC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 smtClean="0"/>
              <a:t>1/day, 4hr min (recommended 8 hours)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30/FY</a:t>
            </a:r>
          </a:p>
          <a:p>
            <a:pPr lvl="1"/>
            <a:endParaRPr lang="en-US" sz="800" b="1" dirty="0" smtClean="0"/>
          </a:p>
          <a:p>
            <a:pPr marL="914400" lvl="2" indent="0">
              <a:buNone/>
            </a:pPr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435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Duty ATP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Cannot be combined with any other military duty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Paid through AROWS – Inactive Duty</a:t>
            </a:r>
          </a:p>
          <a:p>
            <a:pPr marL="1873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76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181600"/>
          </a:xfrm>
        </p:spPr>
        <p:txBody>
          <a:bodyPr/>
          <a:lstStyle/>
          <a:p>
            <a:r>
              <a:rPr lang="en-US" b="1" dirty="0" smtClean="0"/>
              <a:t>Readiness Management Period (RMP) </a:t>
            </a:r>
          </a:p>
          <a:p>
            <a:r>
              <a:rPr lang="en-US" b="1" dirty="0">
                <a:solidFill>
                  <a:srgbClr val="FF0000"/>
                </a:solidFill>
              </a:rPr>
              <a:t>Cannot exceed a total of 84 periods of ATPs, RMPs, and AFTPs per FY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 smtClean="0"/>
          </a:p>
          <a:p>
            <a:endParaRPr lang="en-US" sz="800" b="1" dirty="0" smtClean="0"/>
          </a:p>
          <a:p>
            <a:pPr lvl="1"/>
            <a:r>
              <a:rPr lang="en-US" b="1" dirty="0" smtClean="0"/>
              <a:t>Formerly known as TPPA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Title 32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For key training personnel to prep lesson plans, training aids, training </a:t>
            </a:r>
            <a:r>
              <a:rPr lang="en-US" b="1" dirty="0" smtClean="0"/>
              <a:t>administration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1/day, 4hr </a:t>
            </a:r>
            <a:r>
              <a:rPr lang="en-US" b="1" dirty="0" smtClean="0"/>
              <a:t>min (recommended 8 hours)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8/</a:t>
            </a:r>
            <a:r>
              <a:rPr lang="en-US" b="1" dirty="0" err="1"/>
              <a:t>qtr</a:t>
            </a:r>
            <a:r>
              <a:rPr lang="en-US" b="1" dirty="0"/>
              <a:t>, </a:t>
            </a:r>
            <a:r>
              <a:rPr lang="en-US" b="1" dirty="0" smtClean="0"/>
              <a:t>30/FY</a:t>
            </a:r>
          </a:p>
          <a:p>
            <a:pPr marL="500062" lvl="1" indent="0">
              <a:buNone/>
            </a:pPr>
            <a:endParaRPr lang="en-US" b="1" dirty="0"/>
          </a:p>
          <a:p>
            <a:pPr marL="914400" lvl="2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09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Duty RMP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Cannot be combined with any other military duty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DSGs only, DSMTs cannot utilize RMPs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/>
              <a:t>Paid through AROWS – Inactive </a:t>
            </a:r>
            <a:r>
              <a:rPr lang="en-US" b="1" dirty="0" smtClean="0"/>
              <a:t>Duty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164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Telecommuting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Drill </a:t>
            </a:r>
            <a:r>
              <a:rPr lang="en-US" sz="2400" dirty="0"/>
              <a:t>status guardsmen (DSG) commanders may perform no more than 5 days annual training per fiscal year in a telecommute status. </a:t>
            </a:r>
            <a:r>
              <a:rPr lang="en-US" sz="2400" dirty="0" smtClean="0"/>
              <a:t>May </a:t>
            </a:r>
            <a:r>
              <a:rPr lang="en-US" sz="2400" dirty="0"/>
              <a:t>perform all TPPA and PT days in a telecommute status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JAGs and medical doctors may perform up to two drills (8 periods), no more than 5 days AT and all PT days in a telecommute status.</a:t>
            </a:r>
          </a:p>
          <a:p>
            <a:r>
              <a:rPr lang="en-US" sz="2400" dirty="0"/>
              <a:t>Enlisted DSG supervisors and DSG officers supervisors may perform up to one drill (4 periods), all TPPAs and PT days in a telecommute 	status.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0121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Telecommuting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other DSGs may perform up to one drill (4 periods</a:t>
            </a:r>
            <a:r>
              <a:rPr lang="en-US" dirty="0" smtClean="0"/>
              <a:t>).</a:t>
            </a:r>
          </a:p>
          <a:p>
            <a:r>
              <a:rPr lang="en-US" dirty="0"/>
              <a:t>Requests for exceptions to policy on the limitations of telecommuting must be requested in writing, through local approval authority as </a:t>
            </a:r>
            <a:r>
              <a:rPr lang="en-US" dirty="0" smtClean="0"/>
              <a:t>defined </a:t>
            </a:r>
            <a:r>
              <a:rPr lang="en-US" dirty="0"/>
              <a:t>in 3.1, to NGB/A1P with reason and justification of exception.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617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Inactive </a:t>
            </a:r>
            <a:r>
              <a:rPr lang="en-US" dirty="0" smtClean="0"/>
              <a:t>Duty AFTP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84" y="1143000"/>
            <a:ext cx="8311116" cy="5257800"/>
          </a:xfrm>
        </p:spPr>
        <p:txBody>
          <a:bodyPr/>
          <a:lstStyle/>
          <a:p>
            <a:r>
              <a:rPr lang="en-US" sz="1800" b="1" dirty="0" smtClean="0"/>
              <a:t>Additional Fly Training Period (AFTP)</a:t>
            </a:r>
          </a:p>
          <a:p>
            <a:endParaRPr lang="en-US" sz="1800" b="1" dirty="0" smtClean="0"/>
          </a:p>
          <a:p>
            <a:pPr lvl="1"/>
            <a:r>
              <a:rPr lang="en-US" sz="1800" b="1" dirty="0" smtClean="0"/>
              <a:t>Achieve and maintain flight proficiency/safety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4 </a:t>
            </a:r>
            <a:r>
              <a:rPr lang="en-US" sz="1800" b="1" dirty="0" err="1" smtClean="0"/>
              <a:t>hr</a:t>
            </a:r>
            <a:r>
              <a:rPr lang="en-US" sz="1800" b="1" dirty="0" smtClean="0"/>
              <a:t> period, 2/day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Can be combined with other IAD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Maximum of 72 AFTPs per FY </a:t>
            </a:r>
          </a:p>
          <a:p>
            <a:pPr lvl="2"/>
            <a:r>
              <a:rPr lang="en-US" sz="1800" b="1" smtClean="0"/>
              <a:t>(&gt;48 per FY or &gt;16 per Quarter: </a:t>
            </a:r>
            <a:r>
              <a:rPr lang="en-US" sz="1800" b="1" dirty="0" smtClean="0"/>
              <a:t>contact HARM office) </a:t>
            </a:r>
          </a:p>
          <a:p>
            <a:pPr lvl="3"/>
            <a:r>
              <a:rPr lang="en-US" sz="1800" b="1" dirty="0" smtClean="0"/>
              <a:t>Technician, O-6 and above, &amp; Flight Surgeons max 36 AFTP per FY</a:t>
            </a:r>
          </a:p>
          <a:p>
            <a:pPr lvl="2"/>
            <a:endParaRPr lang="en-US" sz="1800" b="1" dirty="0"/>
          </a:p>
          <a:p>
            <a:pPr lvl="1"/>
            <a:r>
              <a:rPr lang="en-US" sz="1800" b="1" dirty="0"/>
              <a:t>Paid through </a:t>
            </a:r>
            <a:r>
              <a:rPr lang="en-US" sz="1800" b="1" dirty="0" smtClean="0"/>
              <a:t>AROWS – Inactive Duty 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 smtClean="0"/>
              <a:t>Coordination with HARM office essential</a:t>
            </a:r>
          </a:p>
          <a:p>
            <a:pPr lvl="1"/>
            <a:endParaRPr lang="en-US" sz="1800" b="1" dirty="0"/>
          </a:p>
          <a:p>
            <a:pPr lvl="2"/>
            <a:endParaRPr lang="en-US" sz="1800" b="1" dirty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pPr marL="500062" lvl="1" indent="0">
              <a:buNone/>
            </a:pPr>
            <a:endParaRPr lang="en-US" sz="1800" b="1" dirty="0" smtClean="0"/>
          </a:p>
          <a:p>
            <a:pPr marL="914400" lvl="2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4924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Inactive </a:t>
            </a:r>
            <a:r>
              <a:rPr lang="en-US" dirty="0" smtClean="0"/>
              <a:t>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b="1" dirty="0" smtClean="0"/>
              <a:t>Funeral Honors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Authorized for funeral honor detail by Secretary of Defense memo dated 21 Oct 2015 – Stipend for Participation in Military Funeral Honors Detail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 smtClean="0"/>
              <a:t>Stipend ($50) is at a single rate designed to defray cost of transportation and other expenses incurred in the delivery of funeral honor details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 smtClean="0"/>
              <a:t>Days are loaded as need in AROWS to performing member’s work center (days are not issued by NGB/FM on workday document)</a:t>
            </a:r>
          </a:p>
          <a:p>
            <a:pPr lvl="1"/>
            <a:endParaRPr lang="en-US" b="1" dirty="0"/>
          </a:p>
          <a:p>
            <a:pPr lvl="2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sz="800" b="1" dirty="0" smtClean="0"/>
          </a:p>
          <a:p>
            <a:pPr marL="500062" lvl="1" indent="0">
              <a:buNone/>
            </a:pPr>
            <a:endParaRPr lang="en-US" b="1" dirty="0" smtClean="0"/>
          </a:p>
          <a:p>
            <a:pPr marL="9144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91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marL="187325" indent="0">
              <a:buNone/>
            </a:pPr>
            <a:r>
              <a:rPr lang="en-US" sz="2600" b="1" dirty="0" smtClean="0">
                <a:latin typeface="+mj-lt"/>
                <a:cs typeface="Arial" pitchFamily="34" charset="0"/>
              </a:rPr>
              <a:t>Active Duty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AT, </a:t>
            </a:r>
            <a:r>
              <a:rPr lang="en-US" sz="2000" b="1" dirty="0">
                <a:latin typeface="+mj-lt"/>
                <a:cs typeface="Arial" pitchFamily="34" charset="0"/>
              </a:rPr>
              <a:t>F</a:t>
            </a:r>
            <a:r>
              <a:rPr lang="en-US" sz="2000" b="1" dirty="0" smtClean="0">
                <a:latin typeface="+mj-lt"/>
                <a:cs typeface="Arial" pitchFamily="34" charset="0"/>
              </a:rPr>
              <a:t>TNGD (Formerly ST), ADOS, Schools, MEST, MPA, AGR</a:t>
            </a:r>
          </a:p>
          <a:p>
            <a:pPr marL="500062" lvl="1" indent="0">
              <a:buNone/>
            </a:pPr>
            <a:endParaRPr lang="en-US" sz="1000" b="1" dirty="0" smtClean="0">
              <a:latin typeface="+mj-lt"/>
              <a:cs typeface="Arial" pitchFamily="34" charset="0"/>
            </a:endParaRPr>
          </a:p>
          <a:p>
            <a:pPr marL="187325" indent="0">
              <a:buNone/>
            </a:pPr>
            <a:r>
              <a:rPr lang="en-US" sz="2600" b="1" dirty="0" smtClean="0">
                <a:latin typeface="+mj-lt"/>
                <a:cs typeface="Arial" pitchFamily="34" charset="0"/>
              </a:rPr>
              <a:t>Inactive Duty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RSD/RD/EQT					ATP (Formerly PT)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RMP (Formerly TPPA)			AFTP </a:t>
            </a:r>
          </a:p>
          <a:p>
            <a:pPr marL="500062" lvl="1" indent="0">
              <a:buNone/>
            </a:pPr>
            <a:endParaRPr lang="en-US" sz="1000" b="1" dirty="0" smtClean="0">
              <a:latin typeface="+mj-lt"/>
              <a:cs typeface="Arial" pitchFamily="34" charset="0"/>
            </a:endParaRPr>
          </a:p>
          <a:p>
            <a:pPr marL="187325" indent="0">
              <a:buNone/>
            </a:pPr>
            <a:r>
              <a:rPr lang="en-US" sz="2600" b="1" dirty="0" smtClean="0">
                <a:latin typeface="+mj-lt"/>
                <a:cs typeface="Arial" pitchFamily="34" charset="0"/>
              </a:rPr>
              <a:t>Workday Control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pitchFamily="34" charset="0"/>
            </a:endParaRPr>
          </a:p>
          <a:p>
            <a:pPr marL="187325" indent="0">
              <a:buNone/>
            </a:pPr>
            <a:r>
              <a:rPr lang="en-US" sz="2600" b="1" dirty="0" smtClean="0">
                <a:latin typeface="+mj-lt"/>
                <a:cs typeface="Arial" pitchFamily="34" charset="0"/>
              </a:rPr>
              <a:t>Categories </a:t>
            </a:r>
            <a:r>
              <a:rPr lang="en-US" sz="2600" b="1" dirty="0">
                <a:latin typeface="+mj-lt"/>
                <a:cs typeface="Arial" pitchFamily="34" charset="0"/>
              </a:rPr>
              <a:t>Pay vs. </a:t>
            </a:r>
            <a:r>
              <a:rPr lang="en-US" sz="2600" b="1" dirty="0" smtClean="0">
                <a:latin typeface="+mj-lt"/>
                <a:cs typeface="Arial" pitchFamily="34" charset="0"/>
              </a:rPr>
              <a:t>Travel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pitchFamily="34" charset="0"/>
            </a:endParaRPr>
          </a:p>
          <a:p>
            <a:pPr marL="187325" indent="0">
              <a:buNone/>
            </a:pPr>
            <a:r>
              <a:rPr lang="en-US" sz="2600" b="1" dirty="0" smtClean="0">
                <a:latin typeface="+mj-lt"/>
                <a:cs typeface="Arial" pitchFamily="34" charset="0"/>
              </a:rPr>
              <a:t>Compensation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187325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187325" indent="0">
              <a:buNone/>
            </a:pPr>
            <a:r>
              <a:rPr lang="en-US" b="1" dirty="0">
                <a:cs typeface="Arial" pitchFamily="34" charset="0"/>
              </a:rPr>
              <a:t>Telecommuting</a:t>
            </a:r>
          </a:p>
          <a:p>
            <a:pPr marL="187325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3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Annual Training (AT) Title 10 or 32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Provide individual and or unit readiness training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Support mission requirements (24hr duration, 8hrs work)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Maximum 30/FY per </a:t>
            </a:r>
            <a:r>
              <a:rPr lang="en-US" b="1" dirty="0"/>
              <a:t>DODI 1215.06 para 6.6.4.1.2.2</a:t>
            </a:r>
            <a:endParaRPr lang="en-US" b="1" dirty="0" smtClean="0"/>
          </a:p>
          <a:p>
            <a:pPr lvl="2"/>
            <a:endParaRPr lang="en-US" sz="800" b="1" dirty="0" smtClean="0"/>
          </a:p>
          <a:p>
            <a:pPr lvl="1"/>
            <a:r>
              <a:rPr lang="en-US" b="1" dirty="0" smtClean="0"/>
              <a:t>NPS cannot perform AT</a:t>
            </a:r>
          </a:p>
          <a:p>
            <a:pPr lvl="2"/>
            <a:endParaRPr lang="en-US" sz="800" b="1" dirty="0" smtClean="0"/>
          </a:p>
          <a:p>
            <a:pPr lvl="1"/>
            <a:r>
              <a:rPr lang="en-US" b="1" dirty="0" smtClean="0"/>
              <a:t>All 30 days can be consecutive at Commander’s discretion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/>
              <a:t>A written excusal will be kept on file for each member that does not perform 15 days of AT or another type of active service which satisfies the 15 day AT </a:t>
            </a:r>
            <a:r>
              <a:rPr lang="en-US" b="1" dirty="0" smtClean="0"/>
              <a:t>requirement IAW ANGI 36-2001 para 3.1</a:t>
            </a:r>
          </a:p>
          <a:p>
            <a:pPr lvl="2"/>
            <a:r>
              <a:rPr lang="en-US" b="1" dirty="0" smtClean="0"/>
              <a:t>Members are entitled to 15 AD days/year IAW </a:t>
            </a:r>
            <a:r>
              <a:rPr lang="en-US" b="1" dirty="0"/>
              <a:t>U.S.C. Title 32, section 502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3207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02" y="1143000"/>
            <a:ext cx="8610600" cy="4899025"/>
          </a:xfrm>
        </p:spPr>
        <p:txBody>
          <a:bodyPr/>
          <a:lstStyle/>
          <a:p>
            <a:r>
              <a:rPr lang="en-US" b="1" dirty="0" smtClean="0"/>
              <a:t>Full Time National Guard Duty/Other (FTNGD)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Formerly Known as Special Training (ST)</a:t>
            </a:r>
          </a:p>
          <a:p>
            <a:endParaRPr lang="en-US" sz="1200" b="1" dirty="0" smtClean="0"/>
          </a:p>
          <a:p>
            <a:pPr lvl="1"/>
            <a:r>
              <a:rPr lang="en-US" b="1" dirty="0" smtClean="0"/>
              <a:t>Title 32 only</a:t>
            </a:r>
          </a:p>
          <a:p>
            <a:endParaRPr lang="en-US" sz="1200" b="1" dirty="0"/>
          </a:p>
          <a:p>
            <a:pPr lvl="1"/>
            <a:r>
              <a:rPr lang="en-US" b="1" dirty="0" smtClean="0"/>
              <a:t>To accomplish </a:t>
            </a:r>
            <a:r>
              <a:rPr lang="en-US" b="1" dirty="0"/>
              <a:t>training that cannot be achieved during AT or </a:t>
            </a:r>
            <a:r>
              <a:rPr lang="en-US" b="1" dirty="0" smtClean="0"/>
              <a:t>RSDs 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24 </a:t>
            </a:r>
            <a:r>
              <a:rPr lang="en-US" b="1" dirty="0" err="1" smtClean="0"/>
              <a:t>hr</a:t>
            </a:r>
            <a:r>
              <a:rPr lang="en-US" b="1" dirty="0" smtClean="0"/>
              <a:t> </a:t>
            </a:r>
            <a:r>
              <a:rPr lang="en-US" b="1" dirty="0"/>
              <a:t>duration, </a:t>
            </a:r>
            <a:r>
              <a:rPr lang="en-US" b="1" dirty="0" smtClean="0"/>
              <a:t>8 </a:t>
            </a:r>
            <a:r>
              <a:rPr lang="en-US" b="1" dirty="0" err="1" smtClean="0"/>
              <a:t>hrs</a:t>
            </a:r>
            <a:r>
              <a:rPr lang="en-US" b="1" dirty="0" smtClean="0"/>
              <a:t> of work</a:t>
            </a:r>
          </a:p>
          <a:p>
            <a:pPr lvl="2"/>
            <a:r>
              <a:rPr lang="en-US" b="1" dirty="0" smtClean="0"/>
              <a:t>Allocation </a:t>
            </a:r>
            <a:r>
              <a:rPr lang="en-US" b="1" dirty="0"/>
              <a:t>from NGB changes based on </a:t>
            </a:r>
            <a:r>
              <a:rPr lang="en-US" b="1" dirty="0" smtClean="0"/>
              <a:t>appropriation</a:t>
            </a:r>
          </a:p>
          <a:p>
            <a:pPr lvl="2"/>
            <a:endParaRPr lang="en-US" sz="1200" b="1" dirty="0" smtClean="0"/>
          </a:p>
          <a:p>
            <a:pPr lvl="1"/>
            <a:r>
              <a:rPr lang="en-US" b="1" dirty="0" smtClean="0"/>
              <a:t>Note - When in AROWS, FTNGD is still labeled ST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37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3810000"/>
          </a:xfrm>
        </p:spPr>
        <p:txBody>
          <a:bodyPr/>
          <a:lstStyle/>
          <a:p>
            <a:r>
              <a:rPr lang="en-US" b="1" dirty="0" smtClean="0"/>
              <a:t>Active Duty for Operational Support (ADOS)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Title 10</a:t>
            </a:r>
          </a:p>
          <a:p>
            <a:endParaRPr lang="en-US" sz="1200" b="1" dirty="0"/>
          </a:p>
          <a:p>
            <a:pPr lvl="1"/>
            <a:r>
              <a:rPr lang="en-US" b="1" dirty="0"/>
              <a:t>Provide necessary skilled manpower assets to support existing or emerging requirement </a:t>
            </a:r>
            <a:endParaRPr lang="en-US" b="1" dirty="0" smtClean="0"/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24 </a:t>
            </a:r>
            <a:r>
              <a:rPr lang="en-US" b="1" dirty="0" err="1" smtClean="0"/>
              <a:t>hr</a:t>
            </a:r>
            <a:r>
              <a:rPr lang="en-US" b="1" dirty="0" smtClean="0"/>
              <a:t> </a:t>
            </a:r>
            <a:r>
              <a:rPr lang="en-US" b="1" dirty="0"/>
              <a:t>duration, </a:t>
            </a:r>
            <a:r>
              <a:rPr lang="en-US" b="1" dirty="0" smtClean="0"/>
              <a:t>8 </a:t>
            </a:r>
            <a:r>
              <a:rPr lang="en-US" b="1" dirty="0" err="1" smtClean="0"/>
              <a:t>hrs</a:t>
            </a:r>
            <a:r>
              <a:rPr lang="en-US" b="1" dirty="0" smtClean="0"/>
              <a:t> of work</a:t>
            </a:r>
          </a:p>
          <a:p>
            <a:pPr lvl="2"/>
            <a:r>
              <a:rPr lang="en-US" b="1" dirty="0" smtClean="0"/>
              <a:t>Allocated </a:t>
            </a:r>
            <a:r>
              <a:rPr lang="en-US" b="1" dirty="0"/>
              <a:t>by mission/functional manager/NGB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27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 -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05400"/>
          </a:xfrm>
        </p:spPr>
        <p:txBody>
          <a:bodyPr/>
          <a:lstStyle/>
          <a:p>
            <a:r>
              <a:rPr lang="en-US" b="1" dirty="0" smtClean="0"/>
              <a:t>Formal School Training (FST)</a:t>
            </a:r>
          </a:p>
          <a:p>
            <a:pPr lvl="1"/>
            <a:r>
              <a:rPr lang="en-US" b="1" dirty="0" smtClean="0"/>
              <a:t>Used by officers and prior service enlisted members to </a:t>
            </a:r>
            <a:r>
              <a:rPr lang="en-US" b="1" dirty="0"/>
              <a:t>accomplish required formal school AFSC upgrade training, refresher/proficiency training, or professional military education </a:t>
            </a:r>
            <a:endParaRPr lang="en-US" b="1" dirty="0" smtClean="0"/>
          </a:p>
          <a:p>
            <a:pPr lvl="1"/>
            <a:r>
              <a:rPr lang="en-US" b="1" dirty="0" smtClean="0"/>
              <a:t>Title </a:t>
            </a:r>
            <a:r>
              <a:rPr lang="en-US" b="1" dirty="0"/>
              <a:t>10 or </a:t>
            </a:r>
            <a:r>
              <a:rPr lang="en-US" b="1" dirty="0" smtClean="0"/>
              <a:t>32</a:t>
            </a:r>
          </a:p>
          <a:p>
            <a:pPr lvl="1"/>
            <a:r>
              <a:rPr lang="en-US" b="1" dirty="0" smtClean="0"/>
              <a:t>School days are validated by person (TLN)</a:t>
            </a:r>
          </a:p>
          <a:p>
            <a:pPr lvl="1"/>
            <a:r>
              <a:rPr lang="en-US" b="1" dirty="0" smtClean="0"/>
              <a:t>AGR use ESP 7U (O&amp;M) for School travel</a:t>
            </a:r>
          </a:p>
          <a:p>
            <a:pPr marL="500062" lvl="1" indent="0">
              <a:buNone/>
            </a:pPr>
            <a:endParaRPr lang="en-US" sz="1200" b="1" dirty="0" smtClean="0"/>
          </a:p>
          <a:p>
            <a:r>
              <a:rPr lang="en-US" b="1" dirty="0" smtClean="0"/>
              <a:t>Basic Military Training (BMT)</a:t>
            </a:r>
          </a:p>
          <a:p>
            <a:pPr lvl="1"/>
            <a:r>
              <a:rPr lang="en-US" b="1" dirty="0" smtClean="0"/>
              <a:t>Performed by non-prior service members to complete initial active duty training (IADT) – Title 10</a:t>
            </a:r>
          </a:p>
          <a:p>
            <a:r>
              <a:rPr lang="en-US" b="1" dirty="0" smtClean="0"/>
              <a:t>POC for School resources is FSS and NGB/A1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34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 -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b="1" dirty="0" smtClean="0"/>
              <a:t>Mission Essential Skills Training (MEST)</a:t>
            </a:r>
          </a:p>
          <a:p>
            <a:pPr lvl="1"/>
            <a:r>
              <a:rPr lang="en-US" b="1" dirty="0" smtClean="0"/>
              <a:t>Formally referred to as ‘seasoning days’ 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Member’s AFSC dictates the maximum number of seasoning days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Distribution of MEST is via dollars and bases must formulate plan to convert dollars to days to cover all MEST requirements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b="1" dirty="0" smtClean="0"/>
              <a:t>All MEST days are executed under the school OWA in AROWS</a:t>
            </a:r>
          </a:p>
          <a:p>
            <a:pPr lvl="2"/>
            <a:r>
              <a:rPr lang="en-US" b="1" dirty="0"/>
              <a:t>Use WUC and ESP </a:t>
            </a:r>
            <a:r>
              <a:rPr lang="en-US" b="1" dirty="0" smtClean="0"/>
              <a:t>7M </a:t>
            </a:r>
          </a:p>
          <a:p>
            <a:pPr lvl="2"/>
            <a:r>
              <a:rPr lang="en-US" b="1" dirty="0" smtClean="0"/>
              <a:t>All travel for MEST is done through DTS </a:t>
            </a:r>
          </a:p>
          <a:p>
            <a:pPr lvl="1"/>
            <a:endParaRPr lang="en-US" sz="800" b="1" dirty="0"/>
          </a:p>
          <a:p>
            <a:pPr lvl="1"/>
            <a:r>
              <a:rPr lang="en-US" b="1" dirty="0" smtClean="0"/>
              <a:t>POC </a:t>
            </a:r>
            <a:r>
              <a:rPr lang="en-US" b="1" dirty="0"/>
              <a:t>for </a:t>
            </a:r>
            <a:r>
              <a:rPr lang="en-US" b="1" dirty="0" smtClean="0"/>
              <a:t>MEST </a:t>
            </a:r>
            <a:r>
              <a:rPr lang="en-US" b="1" dirty="0"/>
              <a:t>resources is FSS and NGB/A1</a:t>
            </a:r>
          </a:p>
          <a:p>
            <a:pPr lvl="1"/>
            <a:endParaRPr lang="en-US" b="1" dirty="0"/>
          </a:p>
          <a:p>
            <a:pPr marL="8128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024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99025"/>
          </a:xfrm>
        </p:spPr>
        <p:txBody>
          <a:bodyPr/>
          <a:lstStyle/>
          <a:p>
            <a:r>
              <a:rPr lang="en-US" b="1" dirty="0" smtClean="0"/>
              <a:t>Military Personnel Appropriations (MPA) man-days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Support active duty missions done by the ANG</a:t>
            </a:r>
          </a:p>
          <a:p>
            <a:endParaRPr lang="en-US" sz="1200" b="1" dirty="0" smtClean="0"/>
          </a:p>
          <a:p>
            <a:pPr lvl="1"/>
            <a:r>
              <a:rPr lang="en-US" b="1" dirty="0" smtClean="0"/>
              <a:t>Active duty Title 10</a:t>
            </a:r>
          </a:p>
          <a:p>
            <a:endParaRPr lang="en-US" sz="1200" b="1" dirty="0"/>
          </a:p>
          <a:p>
            <a:pPr lvl="1"/>
            <a:r>
              <a:rPr lang="en-US" b="1" dirty="0" smtClean="0"/>
              <a:t>Members receive M4S </a:t>
            </a:r>
            <a:r>
              <a:rPr lang="en-US" b="1" dirty="0" err="1" smtClean="0"/>
              <a:t>taskings</a:t>
            </a:r>
            <a:r>
              <a:rPr lang="en-US" b="1" dirty="0" smtClean="0"/>
              <a:t> that provide the MPA day requirements</a:t>
            </a:r>
          </a:p>
          <a:p>
            <a:pPr lvl="2"/>
            <a:r>
              <a:rPr lang="en-US" b="1" dirty="0" smtClean="0"/>
              <a:t>The M4S is the authority to load MPA days to AROWS</a:t>
            </a:r>
          </a:p>
          <a:p>
            <a:pPr marL="500062" lvl="1" indent="0">
              <a:buNone/>
            </a:pPr>
            <a:endParaRPr lang="en-US" sz="1200" b="1" dirty="0" smtClean="0"/>
          </a:p>
          <a:p>
            <a:pPr lvl="1"/>
            <a:r>
              <a:rPr lang="en-US" b="1" dirty="0" smtClean="0"/>
              <a:t>References: AFI 36-2001 and AFI 36-2619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349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99025"/>
          </a:xfrm>
        </p:spPr>
        <p:txBody>
          <a:bodyPr/>
          <a:lstStyle/>
          <a:p>
            <a:r>
              <a:rPr lang="en-US" b="1" dirty="0" smtClean="0"/>
              <a:t>Active Guard and Reserve Duty (AGR)</a:t>
            </a:r>
          </a:p>
          <a:p>
            <a:endParaRPr lang="en-US" sz="800" b="1" dirty="0" smtClean="0"/>
          </a:p>
          <a:p>
            <a:pPr lvl="1"/>
            <a:r>
              <a:rPr lang="en-US" b="1" dirty="0" smtClean="0"/>
              <a:t>Active duty performed by the Reserve Component</a:t>
            </a:r>
          </a:p>
          <a:p>
            <a:endParaRPr lang="en-US" sz="1200" b="1" dirty="0" smtClean="0"/>
          </a:p>
          <a:p>
            <a:pPr lvl="1"/>
            <a:r>
              <a:rPr lang="en-US" b="1" dirty="0" smtClean="0"/>
              <a:t>Active duty Title 32 or 10</a:t>
            </a:r>
          </a:p>
          <a:p>
            <a:endParaRPr lang="en-US" sz="1200" b="1" dirty="0"/>
          </a:p>
          <a:p>
            <a:pPr lvl="1"/>
            <a:r>
              <a:rPr lang="en-US" b="1" dirty="0" smtClean="0"/>
              <a:t>Orders usually coordinated by HRO and days loaded as required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976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 PPT (External) Templat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411294A087246847CADDE623B9E9B" ma:contentTypeVersion="0" ma:contentTypeDescription="Create a new document." ma:contentTypeScope="" ma:versionID="e8507ca1b3a8a7ef5a7826d94e1621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9210F5-444E-4A50-80E3-BE0D3C8508E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94D22-40A3-4A03-AF47-3B1388914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CEC520-D752-4649-B923-F561337D0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 PPT (External) Template</Template>
  <TotalTime>5550</TotalTime>
  <Pages>0</Pages>
  <Words>1007</Words>
  <Characters>0</Characters>
  <Application>Microsoft Office PowerPoint</Application>
  <PresentationFormat>Letter Paper (8.5x11 in)</PresentationFormat>
  <Lines>0</Lines>
  <Paragraphs>193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Century Schoolbook</vt:lpstr>
      <vt:lpstr>Gill Sans</vt:lpstr>
      <vt:lpstr>ANG PPT (External) Template</vt:lpstr>
      <vt:lpstr>ANG BUDGET COURSE  WORKDAY PROGRAM</vt:lpstr>
      <vt:lpstr>Contents</vt:lpstr>
      <vt:lpstr>Active Duty</vt:lpstr>
      <vt:lpstr>Active Duty</vt:lpstr>
      <vt:lpstr>Active Duty</vt:lpstr>
      <vt:lpstr>Active Duty - Schools</vt:lpstr>
      <vt:lpstr>Active Duty - Schools</vt:lpstr>
      <vt:lpstr>Active Duty</vt:lpstr>
      <vt:lpstr>Active Duty</vt:lpstr>
      <vt:lpstr>Inactive Duty</vt:lpstr>
      <vt:lpstr>Inactive Duty </vt:lpstr>
      <vt:lpstr>Inactive Duty ATP cont.</vt:lpstr>
      <vt:lpstr>Inactive Duty</vt:lpstr>
      <vt:lpstr>Inactive Duty RMP cont.</vt:lpstr>
      <vt:lpstr>Telecommuting</vt:lpstr>
      <vt:lpstr>Telecommuting cont.</vt:lpstr>
      <vt:lpstr>Inactive Duty AFTP</vt:lpstr>
      <vt:lpstr>Inactive Duty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Love, Dean Maj USAF ANG NGB/FMAE</dc:creator>
  <cp:lastModifiedBy>BURRESS, FRANCES D Capt USAF ANG 116 MDG/MDG</cp:lastModifiedBy>
  <cp:revision>360</cp:revision>
  <cp:lastPrinted>2012-10-23T12:51:29Z</cp:lastPrinted>
  <dcterms:created xsi:type="dcterms:W3CDTF">2012-01-05T13:42:20Z</dcterms:created>
  <dcterms:modified xsi:type="dcterms:W3CDTF">2020-12-03T18:16:35Z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0x010100854411294A087246847CADDE623B9E9B</vt:lpwstr>
  </property>
</Properties>
</file>